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2"/>
    <p:sldMasterId id="2147483676" r:id="rId3"/>
    <p:sldMasterId id="2147483689" r:id="rId4"/>
    <p:sldMasterId id="2147483703" r:id="rId5"/>
  </p:sldMasterIdLst>
  <p:notesMasterIdLst>
    <p:notesMasterId r:id="rId32"/>
  </p:notesMasterIdLst>
  <p:sldIdLst>
    <p:sldId id="257" r:id="rId6"/>
    <p:sldId id="335" r:id="rId7"/>
    <p:sldId id="352" r:id="rId8"/>
    <p:sldId id="274" r:id="rId9"/>
    <p:sldId id="353" r:id="rId10"/>
    <p:sldId id="275" r:id="rId11"/>
    <p:sldId id="354" r:id="rId12"/>
    <p:sldId id="370" r:id="rId13"/>
    <p:sldId id="371" r:id="rId14"/>
    <p:sldId id="372" r:id="rId15"/>
    <p:sldId id="373" r:id="rId16"/>
    <p:sldId id="339" r:id="rId17"/>
    <p:sldId id="341" r:id="rId18"/>
    <p:sldId id="374" r:id="rId19"/>
    <p:sldId id="375" r:id="rId20"/>
    <p:sldId id="376" r:id="rId21"/>
    <p:sldId id="344" r:id="rId22"/>
    <p:sldId id="377" r:id="rId23"/>
    <p:sldId id="330" r:id="rId24"/>
    <p:sldId id="342" r:id="rId25"/>
    <p:sldId id="356" r:id="rId26"/>
    <p:sldId id="357" r:id="rId27"/>
    <p:sldId id="358" r:id="rId28"/>
    <p:sldId id="378" r:id="rId29"/>
    <p:sldId id="321" r:id="rId30"/>
    <p:sldId id="355" r:id="rId31"/>
  </p:sldIdLst>
  <p:sldSz cx="12192000" cy="6858000"/>
  <p:notesSz cx="6858000" cy="9144000"/>
  <p:embeddedFontLst>
    <p:embeddedFont>
      <p:font typeface="等线" panose="02010600030101010101" pitchFamily="2" charset="-122"/>
      <p:regular r:id="rId33"/>
      <p:bold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Wingdings 2" pitchFamily="2" charset="2"/>
      <p:regular r:id="rId37"/>
    </p:embeddedFont>
  </p:embeddedFontLst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7877" autoAdjust="0"/>
  </p:normalViewPr>
  <p:slideViewPr>
    <p:cSldViewPr snapToGrid="0">
      <p:cViewPr varScale="1">
        <p:scale>
          <a:sx n="111" d="100"/>
          <a:sy n="111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F8CC7-286A-4FBB-946B-6F3BFBCED87D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234D2-BD49-4C90-999B-ABF038F1B5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zh-CN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《列子·汤问》中还记载了一个同时代的巧匠，名叫偃师。偃师比鲁班和墨子还要厉害，可以用木头、毛发、油漆等材料制造出惟妙惟肖的人偶，从外表看和真人无异，而且能歌善舞。偃师带着这个人偶去见周穆王，让它为大家献歌献舞。歌舞很成功，观众陶醉于其中。只是歌舞结束的时候出了差错，人偶向穆王的姬人们“暗送秋波”，惹得穆王大怒，要将偃师和这个人偶一并处死。偃师慌忙解释，并亲自动手把人偶剖开，果然是一堆零件。穆王这才相信这个人偶确实不是真人，赦免了偃师。鲁班和墨子听说这个故事后大为震撼，从此再也不敢自认为手艺高超了。这个故事当然只是个传说，</a:t>
            </a:r>
            <a:r>
              <a:rPr lang="en-US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多年前是不可能造出如此惟妙惟肖的人偶来的。尽管如此，这个故事充分体现了古人对智能机器的向往。</a:t>
            </a:r>
            <a:endParaRPr lang="zh-CN" altLang="zh-CN" sz="12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zh-CN" altLang="zh-CN" sz="12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spc="20" dirty="0">
                <a:solidFill>
                  <a:srgbClr val="060607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图片来自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Lewis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“The Silent Reader”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spc="20" dirty="0">
                <a:solidFill>
                  <a:srgbClr val="060607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图片来自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Lewis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“The Silent Reader”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小清爱提问</a:t>
            </a:r>
            <a:r>
              <a:rPr lang="en-US" altLang="zh-CN"/>
              <a:t>《</a:t>
            </a:r>
            <a:r>
              <a:rPr lang="zh-CN" altLang="en-US"/>
              <a:t>什么是图灵测试</a:t>
            </a:r>
            <a:r>
              <a:rPr lang="en-US" altLang="zh-CN"/>
              <a:t>》</a:t>
            </a:r>
            <a:r>
              <a:rPr lang="zh-CN" altLang="en-US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2EBA0-E458-40E8-802E-5C171B90668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小清爱提问</a:t>
            </a:r>
            <a:r>
              <a:rPr lang="en-US" altLang="zh-CN"/>
              <a:t>《</a:t>
            </a:r>
            <a:r>
              <a:rPr lang="zh-CN" altLang="en-US"/>
              <a:t>为什么说图灵是人工智能之父</a:t>
            </a:r>
            <a:r>
              <a:rPr lang="en-US" altLang="zh-CN"/>
              <a:t>》</a:t>
            </a:r>
            <a:r>
              <a:rPr lang="zh-CN" altLang="en-US"/>
              <a:t>，总结图灵的三个贡献。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2EBA0-E458-40E8-802E-5C171B90668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zh-CN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《列子·汤问》中还记载了一个同时代的巧匠，名叫偃师。偃师比鲁班和墨子还要厉害，可以用木头、毛发、油漆等材料制造出惟妙惟肖的人偶，从外表看和真人无异，而且能歌善舞。偃师带着这个人偶去见周穆王，让它为大家献歌献舞。歌舞很成功，观众陶醉于其中。只是歌舞结束的时候出了差错，人偶向穆王的姬人们“暗送秋波”，惹得穆王大怒，要将偃师和这个人偶一并处死。偃师慌忙解释，并亲自动手把人偶剖开，果然是一堆零件。穆王这才相信这个人偶确实不是真人，赦免了偃师。鲁班和墨子听说这个故事后大为震撼，从此再也不敢自认为手艺高超了。这个故事当然只是个传说，</a:t>
            </a:r>
            <a:r>
              <a:rPr lang="en-US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多年前是不可能造出如此惟妙惟肖的人偶来的。尽管如此，这个故事充分体现了古人对智能机器的向往。</a:t>
            </a:r>
            <a:endParaRPr lang="zh-CN" altLang="zh-CN" sz="12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zh-CN" altLang="zh-CN" sz="12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zh-CN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《列子·汤问》中还记载了一个同时代的巧匠，名叫偃师。偃师比鲁班和墨子还要厉害，可以用木头、毛发、油漆等材料制造出惟妙惟肖的人偶，从外表看和真人无异，而且能歌善舞。偃师带着这个人偶去见周穆王，让它为大家献歌献舞。歌舞很成功，观众陶醉于其中。只是歌舞结束的时候出了差错，人偶向穆王的姬人们“暗送秋波”，惹得穆王大怒，要将偃师和这个人偶一并处死。偃师慌忙解释，并亲自动手把人偶剖开，果然是一堆零件。穆王这才相信这个人偶确实不是真人，赦免了偃师。鲁班和墨子听说这个故事后大为震撼，从此再也不敢自认为手艺高超了。这个故事当然只是个传说，</a:t>
            </a:r>
            <a:r>
              <a:rPr lang="en-US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多年前是不可能造出如此惟妙惟肖的人偶来的。尽管如此，这个故事充分体现了古人对智能机器的向往。</a:t>
            </a:r>
            <a:endParaRPr lang="zh-CN" altLang="zh-CN" sz="12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zh-CN" altLang="zh-CN" sz="12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zh-CN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《列子·汤问》中还记载了一个同时代的巧匠，名叫偃师。偃师比鲁班和墨子还要厉害，可以用木头、毛发、油漆等材料制造出惟妙惟肖的人偶，从外表看和真人无异，而且能歌善舞。偃师带着这个人偶去见周穆王，让它为大家献歌献舞。歌舞很成功，观众陶醉于其中。只是歌舞结束的时候出了差错，人偶向穆王的姬人们“暗送秋波”，惹得穆王大怒，要将偃师和这个人偶一并处死。偃师慌忙解释，并亲自动手把人偶剖开，果然是一堆零件。穆王这才相信这个人偶确实不是真人，赦免了偃师。鲁班和墨子听说这个故事后大为震撼，从此再也不敢自认为手艺高超了。这个故事当然只是个传说，</a:t>
            </a:r>
            <a:r>
              <a:rPr lang="en-US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多年前是不可能造出如此惟妙惟肖的人偶来的。尽管如此，这个故事充分体现了古人对智能机器的向往。</a:t>
            </a:r>
            <a:endParaRPr lang="zh-CN" altLang="zh-CN" sz="12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zh-CN" altLang="zh-CN" sz="12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2EBA0-E458-40E8-802E-5C171B90668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zh-CN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《列子·汤问》中还记载了一个同时代的巧匠，名叫偃师。偃师比鲁班和墨子还要厉害，可以用木头、毛发、油漆等材料制造出惟妙惟肖的人偶，从外表看和真人无异，而且能歌善舞。偃师带着这个人偶去见周穆王，让它为大家献歌献舞。歌舞很成功，观众陶醉于其中。只是歌舞结束的时候出了差错，人偶向穆王的姬人们“暗送秋波”，惹得穆王大怒，要将偃师和这个人偶一并处死。偃师慌忙解释，并亲自动手把人偶剖开，果然是一堆零件。穆王这才相信这个人偶确实不是真人，赦免了偃师。鲁班和墨子听说这个故事后大为震撼，从此再也不敢自认为手艺高超了。这个故事当然只是个传说，</a:t>
            </a:r>
            <a:r>
              <a:rPr lang="en-US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zh-CN" sz="120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多年前是不可能造出如此惟妙惟肖的人偶来的。尽管如此，这个故事充分体现了古人对智能机器的向往。</a:t>
            </a:r>
            <a:endParaRPr lang="zh-CN" altLang="zh-CN" sz="12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zh-CN" altLang="zh-CN" sz="12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spc="20" dirty="0">
                <a:solidFill>
                  <a:srgbClr val="060607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图片来自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Lewis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“The Silent Reader”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spc="20" dirty="0">
                <a:solidFill>
                  <a:srgbClr val="060607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图片来自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Lewis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“The Silent Reader”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spc="20" dirty="0">
                <a:solidFill>
                  <a:srgbClr val="060607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图片来自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Lewis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“The Silent Reader”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  <p:sp>
          <p:nvSpPr>
            <p:cNvPr id="18" name="半闭框 17"/>
            <p:cNvSpPr/>
            <p:nvPr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3600" b="0" i="0" kern="1200" cap="none" baseline="0" dirty="0">
                <a:solidFill>
                  <a:srgbClr val="66087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  <p:sp>
          <p:nvSpPr>
            <p:cNvPr id="18" name="半闭框 17"/>
            <p:cNvSpPr/>
            <p:nvPr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3600" b="0" i="0" kern="1200" cap="none" baseline="0" dirty="0">
                <a:solidFill>
                  <a:srgbClr val="66087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  <p:sp>
          <p:nvSpPr>
            <p:cNvPr id="18" name="半闭框 17"/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3600" b="0" i="0" kern="1200" cap="none" baseline="0" dirty="0">
                <a:solidFill>
                  <a:srgbClr val="66087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  <p:sp>
          <p:nvSpPr>
            <p:cNvPr id="18" name="半闭框 17"/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6000" b="0" i="0" kern="1200" cap="none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副标题 2"/>
          <p:cNvSpPr txBox="1"/>
          <p:nvPr/>
        </p:nvSpPr>
        <p:spPr>
          <a:xfrm>
            <a:off x="9341020" y="6011470"/>
            <a:ext cx="2337730" cy="456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>
                <a:solidFill>
                  <a:schemeClr val="accent2"/>
                </a:solidFill>
              </a:rPr>
              <a:t>制作者：人名</a:t>
            </a:r>
            <a:r>
              <a:rPr lang="en-US" altLang="zh-CN" sz="1600">
                <a:solidFill>
                  <a:schemeClr val="accent2"/>
                </a:solidFill>
              </a:rPr>
              <a:t>/</a:t>
            </a:r>
            <a:r>
              <a:rPr lang="zh-CN" altLang="en-US" sz="1600">
                <a:solidFill>
                  <a:schemeClr val="accent2"/>
                </a:solidFill>
              </a:rPr>
              <a:t>单位名称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4000" b="1" kern="1200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9202609" y="6372317"/>
            <a:ext cx="2743200" cy="365125"/>
          </a:xfrm>
        </p:spPr>
        <p:txBody>
          <a:bodyPr/>
          <a:lstStyle/>
          <a:p>
            <a:fld id="{68AA89EC-6B38-409E-BD23-99513F836D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  <p:sp>
          <p:nvSpPr>
            <p:cNvPr id="18" name="半闭框 17"/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6000" b="0" i="0" kern="1200" cap="none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4000" b="1" kern="1200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Arial" panose="020B0604020202020204" pitchFamily="34" charset="0"/>
              </a:endParaRPr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9202609" y="6372317"/>
            <a:ext cx="2743200" cy="365125"/>
          </a:xfrm>
        </p:spPr>
        <p:txBody>
          <a:bodyPr/>
          <a:lstStyle/>
          <a:p>
            <a:fld id="{68AA89EC-6B38-409E-BD23-99513F836D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0" dirty="0"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37B3879E-DE3F-46AE-9601-CEC617E45663}" type="datetimeFigureOut">
              <a:rPr lang="zh-CN" altLang="en-US" smtClean="0"/>
              <a:pPr/>
              <a:t>2025/11/29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cap="all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A9895559-B5C9-44B2-B309-9E110ED0302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 cap="none" baseline="0">
          <a:solidFill>
            <a:srgbClr val="660874"/>
          </a:solidFill>
          <a:latin typeface="Arial" panose="020B0604020202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0" dirty="0"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37B3879E-DE3F-46AE-9601-CEC617E45663}" type="datetimeFigureOut">
              <a:rPr lang="zh-CN" altLang="en-US" smtClean="0"/>
              <a:pPr/>
              <a:t>2025/11/29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cap="all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A9895559-B5C9-44B2-B309-9E110ED0302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 cap="none" baseline="0">
          <a:solidFill>
            <a:srgbClr val="660874"/>
          </a:solidFill>
          <a:latin typeface="Arial" panose="020B0604020202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0" dirty="0"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37B3879E-DE3F-46AE-9601-CEC617E45663}" type="datetimeFigureOut">
              <a:rPr lang="zh-CN" altLang="en-US" smtClean="0"/>
              <a:pPr/>
              <a:t>2025/11/29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cap="all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A9895559-B5C9-44B2-B309-9E110ED0302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 cap="none" baseline="0">
          <a:solidFill>
            <a:srgbClr val="660874"/>
          </a:solidFill>
          <a:latin typeface="Arial" panose="020B0604020202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0" dirty="0"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37B3879E-DE3F-46AE-9601-CEC617E45663}" type="datetimeFigureOut">
              <a:rPr lang="zh-CN" altLang="en-US" smtClean="0"/>
              <a:pPr/>
              <a:t>2025/11/29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cap="all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A9895559-B5C9-44B2-B309-9E110ED0302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 cap="none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0" i="0" dirty="0"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37B3879E-DE3F-46AE-9601-CEC617E45663}" type="datetimeFigureOut">
              <a:rPr lang="zh-CN" altLang="en-US" smtClean="0"/>
              <a:pPr/>
              <a:t>2025/11/29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cap="all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A9895559-B5C9-44B2-B309-9E110ED0302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 cap="none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33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43.xml"/><Relationship Id="rId4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09858" y="1138654"/>
          <a:ext cx="11014003" cy="45536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14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85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>
                          <a:latin typeface="Arial" panose="020B0604020202020204" pitchFamily="34" charset="0"/>
                        </a:rPr>
                        <a:t>学习目标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5110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ea"/>
                        <a:buAutoNum type="circleNumDbPlain"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了解图灵的生平及其三大贡献（图灵机、机器智能思想、图灵测试）。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ea"/>
                        <a:buAutoNum type="circleNumDbPlain"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理解图灵机的基本原理及其对现代计算机的奠基意义。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ea"/>
                        <a:buAutoNum type="circleNumDbPlain"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掌握图灵测试的设计逻辑与对人工智能的指导价值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能够解释图灵测试的意义及其在人工智能领域的地位。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ea"/>
                        <a:buAutoNum type="circleNumDbPlain"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感受图灵的科学精神与历史贡献，培养对科学探索的敬畏感。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A89EC-6B38-409E-BD23-99513F836D0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贡献一：图灵机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3171" y="2023785"/>
            <a:ext cx="10236791" cy="705778"/>
          </a:xfrm>
          <a:prstGeom prst="rect">
            <a:avLst/>
          </a:prstGeom>
        </p:spPr>
        <p:txBody>
          <a:bodyPr>
            <a:normAutofit fontScale="87500" lnSpcReduction="10000"/>
          </a:bodyPr>
          <a:lstStyle/>
          <a:p>
            <a:r>
              <a:rPr lang="zh-CN" altLang="en-US"/>
              <a:t>没有计算机的诞生，也就没有人工智能的开端。从这一点上看，</a:t>
            </a:r>
            <a:r>
              <a:rPr lang="zh-CN" altLang="en-US" b="1"/>
              <a:t>图灵是为人工智能准备工具的人</a:t>
            </a:r>
            <a:r>
              <a:rPr lang="zh-CN" altLang="en-US"/>
              <a:t>。</a:t>
            </a: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19" y="3051495"/>
            <a:ext cx="2295525" cy="3060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6398" y="6154884"/>
            <a:ext cx="3036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 pitchFamily="34" charset="0"/>
              </a:rPr>
              <a:t>图灵亲自参与的 </a:t>
            </a:r>
            <a:r>
              <a:rPr lang="en-US" altLang="zh-CN" sz="1600" dirty="0">
                <a:latin typeface="Arial" panose="020B0604020202020204" pitchFamily="34" charset="0"/>
              </a:rPr>
              <a:t>ACE </a:t>
            </a:r>
            <a:r>
              <a:rPr lang="zh-CN" altLang="en-US" sz="1600" dirty="0">
                <a:latin typeface="Arial" panose="020B0604020202020204" pitchFamily="34" charset="0"/>
              </a:rPr>
              <a:t>计算机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402453" y="6154884"/>
            <a:ext cx="3036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早期通用电子计算机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ENIAC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574" y="3111820"/>
            <a:ext cx="2524125" cy="30003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836" y="3111821"/>
            <a:ext cx="2775346" cy="300037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234136" y="6154884"/>
            <a:ext cx="2246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 pitchFamily="34" charset="0"/>
              </a:rPr>
              <a:t>中科大量子计算机九章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年轻的密码学家</a:t>
            </a:r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3608705" y="1780540"/>
            <a:ext cx="8101330" cy="454914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608740" y="1780673"/>
            <a:ext cx="765006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10944996" y="5487736"/>
            <a:ext cx="765006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088765" y="2712720"/>
            <a:ext cx="7249160" cy="34994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zh-CN" altLang="en-US" sz="240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回国后不久，图灵便参与到政府的密码破译项目中，和全国各地顶尖的数学家们一起，在白金汉郡的布莱切利公馆破译德国密码。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zh-CN" altLang="en-US" sz="240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图灵破解了加强版的</a:t>
            </a:r>
            <a:r>
              <a:rPr lang="en-US" altLang="zh-CN" sz="240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Enigma </a:t>
            </a:r>
            <a:r>
              <a:rPr lang="zh-CN" altLang="en-US" sz="240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密码机，并探索出一套高效算法。有估计说图灵的这一工作使战争的结束时间提早了两年，挽救了超过</a:t>
            </a:r>
            <a:r>
              <a:rPr lang="en-US" altLang="zh-CN" sz="240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1400</a:t>
            </a:r>
            <a:r>
              <a:rPr lang="zh-CN" altLang="en-US" sz="240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万人的生命。</a:t>
            </a:r>
            <a:endParaRPr lang="zh-CN" altLang="zh-CN" sz="2400">
              <a:solidFill>
                <a:schemeClr val="tx2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73880" y="2162810"/>
            <a:ext cx="6096000" cy="438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图灵在二战中的密码学贡献</a:t>
            </a:r>
            <a:endParaRPr kumimoji="1" lang="en-US" altLang="zh-CN" sz="2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20204" pitchFamily="34" charset="0"/>
              <a:ea typeface="Source Han Sans CN Bold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2" name="IM 22"/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2525" y="1780540"/>
            <a:ext cx="1800225" cy="1867535"/>
          </a:xfrm>
          <a:prstGeom prst="rect">
            <a:avLst/>
          </a:prstGeom>
        </p:spPr>
      </p:pic>
      <p:pic>
        <p:nvPicPr>
          <p:cNvPr id="24" name="IM 24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3895" y="3903980"/>
            <a:ext cx="273812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贡献二：机器智能的最初思考和实践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73405" y="1782445"/>
            <a:ext cx="6775450" cy="222948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000"/>
              <a:t>1948</a:t>
            </a:r>
            <a:r>
              <a:rPr lang="zh-CN" altLang="en-US" sz="2000"/>
              <a:t>年，图灵成为曼彻斯特大学的讲师；</a:t>
            </a:r>
            <a:r>
              <a:rPr lang="en-US" altLang="zh-CN" sz="2000"/>
              <a:t>1951</a:t>
            </a:r>
            <a:r>
              <a:rPr lang="zh-CN" altLang="en-US" sz="2000"/>
              <a:t>年，英国皇家学会吸纳图灵为会员。</a:t>
            </a:r>
            <a:endParaRPr lang="en-US" altLang="zh-CN" sz="2000"/>
          </a:p>
          <a:p>
            <a:pPr algn="just">
              <a:lnSpc>
                <a:spcPct val="100000"/>
              </a:lnSpc>
            </a:pPr>
            <a:r>
              <a:rPr lang="en-US" altLang="zh-CN" sz="2000"/>
              <a:t>1948</a:t>
            </a:r>
            <a:r>
              <a:rPr lang="zh-CN" altLang="en-US" sz="2000"/>
              <a:t>年，图灵发表了一篇题为</a:t>
            </a:r>
            <a:r>
              <a:rPr lang="en-US" altLang="zh-CN" sz="2000"/>
              <a:t>《</a:t>
            </a:r>
            <a:r>
              <a:rPr lang="zh-CN" altLang="en-US" sz="2000" b="1"/>
              <a:t>智能机器</a:t>
            </a:r>
            <a:r>
              <a:rPr lang="en-US" altLang="zh-CN" sz="2000"/>
              <a:t>》</a:t>
            </a:r>
            <a:r>
              <a:rPr lang="zh-CN" altLang="en-US" sz="2000"/>
              <a:t>的报告，提出了用机器实现智能的可能性，并探讨了若干实现方法。这篇报告成为人工智能登上历史舞台的号角。</a:t>
            </a: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L32-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95" y="1595120"/>
            <a:ext cx="2821305" cy="46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649" y="3801740"/>
            <a:ext cx="4251477" cy="28343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贡献二：机器智能的最初思考和实践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961" y="1743114"/>
            <a:ext cx="10667484" cy="324769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zh-CN" altLang="en-US"/>
              <a:t>他认为可以设计一个通用机器，像教小孩子那样教它一步步成长，这是机器学习的朴素思想。 </a:t>
            </a:r>
            <a:endParaRPr lang="en-US" altLang="zh-CN"/>
          </a:p>
          <a:p>
            <a:pPr algn="just"/>
            <a:r>
              <a:rPr lang="zh-CN" altLang="zh-CN" sz="20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他还提出，可以通过奖励和惩罚来对机器进行“教育”，这是强化学习</a:t>
            </a:r>
            <a:r>
              <a:rPr lang="zh-CN" altLang="en-US" sz="20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的基本</a:t>
            </a:r>
            <a:r>
              <a:rPr lang="zh-CN" altLang="zh-CN" sz="20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思路。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338" y="3262832"/>
            <a:ext cx="4022893" cy="327144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408979" y="3262832"/>
            <a:ext cx="4446123" cy="3032605"/>
            <a:chOff x="4031483" y="4250998"/>
            <a:chExt cx="2533613" cy="205067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0997" y="5409523"/>
              <a:ext cx="850933" cy="53470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3204" y="4690912"/>
              <a:ext cx="831139" cy="470786"/>
            </a:xfrm>
            <a:prstGeom prst="rect">
              <a:avLst/>
            </a:prstGeom>
          </p:spPr>
        </p:pic>
        <p:pic>
          <p:nvPicPr>
            <p:cNvPr id="12" name="Picture 10" descr="Erase Svg Png Icon Free Download - Wrong Cross Symbol Black, Transparent  Png - kind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8084" y="5625330"/>
              <a:ext cx="227256" cy="219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图形 10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67166" y="4775093"/>
              <a:ext cx="368737" cy="333053"/>
            </a:xfrm>
            <a:prstGeom prst="rect">
              <a:avLst/>
            </a:prstGeom>
          </p:spPr>
        </p:pic>
        <p:sp>
          <p:nvSpPr>
            <p:cNvPr id="14" name="箭头: 右 11"/>
            <p:cNvSpPr/>
            <p:nvPr/>
          </p:nvSpPr>
          <p:spPr>
            <a:xfrm>
              <a:off x="4720468" y="4886984"/>
              <a:ext cx="95112" cy="109499"/>
            </a:xfrm>
            <a:prstGeom prst="rightArrow">
              <a:avLst>
                <a:gd name="adj1" fmla="val 41302"/>
                <a:gd name="adj2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箭头: 右 12"/>
            <p:cNvSpPr/>
            <p:nvPr/>
          </p:nvSpPr>
          <p:spPr>
            <a:xfrm>
              <a:off x="5738819" y="4894416"/>
              <a:ext cx="104521" cy="94409"/>
            </a:xfrm>
            <a:prstGeom prst="rightArrow">
              <a:avLst>
                <a:gd name="adj1" fmla="val 44925"/>
                <a:gd name="adj2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箭头: 右 13"/>
            <p:cNvSpPr/>
            <p:nvPr/>
          </p:nvSpPr>
          <p:spPr>
            <a:xfrm>
              <a:off x="4723768" y="5656223"/>
              <a:ext cx="101433" cy="119979"/>
            </a:xfrm>
            <a:prstGeom prst="rightArrow">
              <a:avLst>
                <a:gd name="adj1" fmla="val 38091"/>
                <a:gd name="adj2" fmla="val 4999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箭头: 右 14"/>
            <p:cNvSpPr/>
            <p:nvPr/>
          </p:nvSpPr>
          <p:spPr>
            <a:xfrm>
              <a:off x="5738819" y="5666563"/>
              <a:ext cx="101433" cy="99297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" name="图形 15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85914" y="4594643"/>
              <a:ext cx="522859" cy="536740"/>
            </a:xfrm>
            <a:prstGeom prst="rect">
              <a:avLst/>
            </a:prstGeom>
          </p:spPr>
        </p:pic>
        <p:pic>
          <p:nvPicPr>
            <p:cNvPr id="19" name="图形 16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08466" y="5354593"/>
              <a:ext cx="547931" cy="562477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4031483" y="4531359"/>
              <a:ext cx="2275715" cy="68896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037932" y="5332711"/>
              <a:ext cx="2269266" cy="65967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447343" y="4556377"/>
              <a:ext cx="309054" cy="168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449602" y="5352689"/>
              <a:ext cx="309054" cy="143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00605" y="4578525"/>
              <a:ext cx="462599" cy="270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苹果 ！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00605" y="5352229"/>
              <a:ext cx="462599" cy="270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苹果 ！</a:t>
              </a:r>
            </a:p>
          </p:txBody>
        </p:sp>
        <p:cxnSp>
          <p:nvCxnSpPr>
            <p:cNvPr id="26" name="直接箭头连接符 25"/>
            <p:cNvCxnSpPr>
              <a:stCxn id="13" idx="0"/>
            </p:cNvCxnSpPr>
            <p:nvPr/>
          </p:nvCxnSpPr>
          <p:spPr>
            <a:xfrm flipV="1">
              <a:off x="6051535" y="4404801"/>
              <a:ext cx="0" cy="37029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4960485" y="4250998"/>
              <a:ext cx="1519633" cy="208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奖励信号：拿对了就有骨头吃</a:t>
              </a: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6049228" y="5846194"/>
              <a:ext cx="0" cy="24980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5001890" y="6093549"/>
              <a:ext cx="1563206" cy="208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奖励信号：拿错了就不给骨头吃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贡献二：机器智能的最初思考和实践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536" y="2381924"/>
            <a:ext cx="3730993" cy="1545386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zh-CN" altLang="zh-CN" sz="20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他甚至还提出了通过模拟生物进化和群体活动来实现智能的方法，成为演化学习思想的最初萌芽。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64173" y="5143986"/>
            <a:ext cx="4983829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</a:rPr>
              <a:t>很多动物具有一定的智能，比如一群蚂蚁会群体活动，协同完成一些个体无法完成的任务。具有相似行为的还有鸟、蜜蜂、猩猩等。模拟这些群体行为，是一种有效的学习方法。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66335" y="3738245"/>
            <a:ext cx="612457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</a:rPr>
              <a:t>生物进化是自然选择的结果，包括人的进化。生物进化在智能的产生过程中扮演着重要角色。图灵认为，模仿这一过程，是一种让机器产生智能的可能方案。</a:t>
            </a:r>
            <a:endParaRPr lang="en-US" altLang="zh-CN" sz="1600" kern="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4578350" y="1308735"/>
            <a:ext cx="6871970" cy="3309620"/>
          </a:xfrm>
          <a:prstGeom prst="roundRect">
            <a:avLst>
              <a:gd name="adj" fmla="val 14585"/>
            </a:avLst>
          </a:prstGeom>
          <a:noFill/>
          <a:ln>
            <a:solidFill>
              <a:srgbClr val="7030A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655955" y="4928235"/>
            <a:ext cx="10795000" cy="1747520"/>
          </a:xfrm>
          <a:prstGeom prst="roundRect">
            <a:avLst/>
          </a:prstGeom>
          <a:noFill/>
          <a:ln>
            <a:solidFill>
              <a:srgbClr val="7030A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7124" t="19515" b="6115"/>
          <a:stretch>
            <a:fillRect/>
          </a:stretch>
        </p:blipFill>
        <p:spPr>
          <a:xfrm>
            <a:off x="1229360" y="5021580"/>
            <a:ext cx="4084955" cy="15601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208" y="1485160"/>
            <a:ext cx="4907442" cy="22137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贡献二：机器智能的最初思考和实践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zh-CN" altLang="en-US"/>
              <a:t>图灵的天才思想是人工智能发展之初的第一笔精神财富，直到今天依然指导着后人。从这一点上看，</a:t>
            </a:r>
            <a:r>
              <a:rPr lang="zh-CN" altLang="en-US" b="1"/>
              <a:t>图灵是为人工智能奠定思想的人</a:t>
            </a:r>
            <a:r>
              <a:rPr lang="zh-CN" altLang="en-US"/>
              <a:t>。</a:t>
            </a:r>
          </a:p>
          <a:p>
            <a:pPr algn="just">
              <a:lnSpc>
                <a:spcPct val="100000"/>
              </a:lnSpc>
            </a:pPr>
            <a:endParaRPr lang="zh-CN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Strengthening the Toolkit for Tax Compliance Management: Machine learning 1  | Inter-American Center of Tax Administr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2873375"/>
            <a:ext cx="5486400" cy="30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贡献三：图灵测试</a:t>
            </a:r>
            <a:endParaRPr lang="zh-CN" altLang="en-US" dirty="0"/>
          </a:p>
        </p:txBody>
      </p:sp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10093521" y="2247462"/>
            <a:ext cx="464163" cy="420817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>
            <p:custDataLst>
              <p:tags r:id="rId2"/>
            </p:custDataLst>
          </p:nvPr>
        </p:nvSpPr>
        <p:spPr>
          <a:xfrm>
            <a:off x="7775115" y="4661209"/>
            <a:ext cx="434846" cy="42081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>
            <p:custDataLst>
              <p:tags r:id="rId3"/>
            </p:custDataLst>
          </p:nvPr>
        </p:nvSpPr>
        <p:spPr>
          <a:xfrm rot="5400000">
            <a:off x="6600678" y="5722434"/>
            <a:ext cx="921123" cy="921123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1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73172" y="1435139"/>
            <a:ext cx="54142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000"/>
              <a:t>1950</a:t>
            </a:r>
            <a:r>
              <a:rPr lang="zh-CN" altLang="en-US" sz="2000"/>
              <a:t>年，图灵发表</a:t>
            </a:r>
            <a:r>
              <a:rPr lang="en-US" altLang="zh-CN" sz="2000"/>
              <a:t>《</a:t>
            </a:r>
            <a:r>
              <a:rPr lang="zh-CN" altLang="en-US" sz="2000" b="1"/>
              <a:t>计算机器与智能</a:t>
            </a:r>
            <a:r>
              <a:rPr lang="en-US" altLang="zh-CN" sz="2000"/>
              <a:t>》</a:t>
            </a:r>
            <a:r>
              <a:rPr lang="zh-CN" altLang="en-US" sz="2000"/>
              <a:t>一文。这篇文章提出了后来被称为“图灵测试”的假想实验。</a:t>
            </a:r>
            <a:endParaRPr lang="en-US" altLang="zh-CN" sz="2000"/>
          </a:p>
          <a:p>
            <a:pPr algn="just">
              <a:lnSpc>
                <a:spcPct val="100000"/>
              </a:lnSpc>
            </a:pPr>
            <a:r>
              <a:rPr lang="zh-CN" altLang="en-US" sz="2000"/>
              <a:t>通过这一假想实验，图灵用一种实验的方式定义了智能，即如果我们不能将机器和人的行为区分开来，则认为机器拥有了智能。</a:t>
            </a:r>
            <a:endParaRPr lang="en-US" altLang="zh-CN" sz="20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24" y="3724775"/>
            <a:ext cx="2960219" cy="281542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97643" y="5709204"/>
            <a:ext cx="68539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图灵测试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：把人和计算机关在小黑屋里，由一个人类测试员通过键盘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分别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与人和计算机进行自然语言对话。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分钟以后，如果机器可以让超过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的测试者误以为它是人，则认为该机器拥有了智能。</a:t>
            </a:r>
            <a:endParaRPr lang="en-US" altLang="zh-CN" sz="16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 descr="Robert McNees on X: &quot;But perhaps his paper &quot;Computing Machinery and  Intelligence&quot; is of special interest to Twitter. Here he proposes the  &quot;imitation game&quot; for scrutinizing a machine's ability to emulate huma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26" y="1620211"/>
            <a:ext cx="4954586" cy="3827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A89EC-6B38-409E-BD23-99513F836D0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贡献三：图灵测试</a:t>
            </a:r>
            <a:endParaRPr lang="zh-CN" altLang="en-US" dirty="0"/>
          </a:p>
        </p:txBody>
      </p:sp>
      <p:sp>
        <p:nvSpPr>
          <p:cNvPr id="36" name="标题 1"/>
          <p:cNvSpPr txBox="1"/>
          <p:nvPr/>
        </p:nvSpPr>
        <p:spPr>
          <a:xfrm>
            <a:off x="1186180" y="1855470"/>
            <a:ext cx="10167620" cy="441071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7" name="标题 1"/>
          <p:cNvSpPr txBox="1"/>
          <p:nvPr/>
        </p:nvSpPr>
        <p:spPr>
          <a:xfrm>
            <a:off x="953770" y="1855470"/>
            <a:ext cx="232410" cy="441071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8" name="标题 1"/>
          <p:cNvSpPr txBox="1"/>
          <p:nvPr/>
        </p:nvSpPr>
        <p:spPr>
          <a:xfrm>
            <a:off x="5661025" y="1906270"/>
            <a:ext cx="5570220" cy="4206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1、测试员：一个人类测试员 C。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被测试者：一个人类  B  和一个机 器 A。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对话形式：测试员  C  通过键盘与 被测试者 A/B  进行自然语言对话，测 试员不知道谁是人类，谁是机器。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 测试时间：通常设定为 5 分钟。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 判断标准：如果测试结束后，机器 让测试员有 30%以上的可能性误认为 它是人类，则认为该机器通过了图灵 测试，具备了智能。</a:t>
            </a:r>
          </a:p>
        </p:txBody>
      </p:sp>
      <p:sp>
        <p:nvSpPr>
          <p:cNvPr id="42" name="标题 1"/>
          <p:cNvSpPr txBox="1"/>
          <p:nvPr/>
        </p:nvSpPr>
        <p:spPr>
          <a:xfrm>
            <a:off x="10696839" y="5736422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 dirty="0">
                <a:ln w="12700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Alibaba PuHuiTi B"/>
                <a:cs typeface="Arial" panose="020B0604020202020204" pitchFamily="34" charset="0"/>
              </a:rPr>
              <a:t>”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76045" y="1906905"/>
            <a:ext cx="3917950" cy="42062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>
                <a:sym typeface="+mn-ea"/>
              </a:rPr>
              <a:t>一、少年天才</a:t>
            </a:r>
            <a:endParaRPr lang="zh-CN" altLang="en-US"/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en-US">
                <a:sym typeface="+mn-ea"/>
              </a:rPr>
              <a:t>贡献一：图灵机</a:t>
            </a:r>
            <a:endParaRPr lang="zh-CN" altLang="en-US"/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en-US">
                <a:sym typeface="+mn-ea"/>
              </a:rPr>
              <a:t>年轻的密码学家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>
                <a:sym typeface="+mn-ea"/>
              </a:rPr>
              <a:t>贡献二：机器智能的最初思考和实践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zh-CN" altLang="en-US">
                <a:sym typeface="+mn-ea"/>
              </a:rPr>
              <a:t>贡献三：图灵测试</a:t>
            </a:r>
          </a:p>
          <a:p>
            <a:pPr algn="l">
              <a:lnSpc>
                <a:spcPct val="11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六、</a:t>
            </a:r>
            <a:r>
              <a:rPr lang="zh-CN" altLang="en-US">
                <a:sym typeface="+mn-ea"/>
              </a:rPr>
              <a:t>百年影响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</p:spPr>
        <p:txBody>
          <a:bodyPr>
            <a:normAutofit/>
          </a:bodyPr>
          <a:lstStyle/>
          <a:p>
            <a:r>
              <a:rPr lang="zh-CN" altLang="en-US" sz="4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贡献三：图灵测试</a:t>
            </a:r>
            <a:endParaRPr lang="zh-CN" altLang="en-US" dirty="0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1099820" y="1597025"/>
            <a:ext cx="7089775" cy="4679950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8" name="标题 1"/>
          <p:cNvCxnSpPr/>
          <p:nvPr>
            <p:custDataLst>
              <p:tags r:id="rId2"/>
            </p:custDataLst>
          </p:nvPr>
        </p:nvCxnSpPr>
        <p:spPr>
          <a:xfrm>
            <a:off x="1471205" y="2094116"/>
            <a:ext cx="720000" cy="0"/>
          </a:xfrm>
          <a:prstGeom prst="line">
            <a:avLst/>
          </a:prstGeom>
          <a:noFill/>
          <a:ln w="88900" cap="rnd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1417955" y="3088005"/>
            <a:ext cx="6277610" cy="281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图灵测试的重要意义在于它提供了一种智能的定义方式，从而让研究者摆脱了 “智能”概念上的争执，设定了人工智能研究者努力的方向。从这一点上看，图 灵是为人工智能设计方向的人。</a:t>
            </a:r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1417955" y="2331972"/>
            <a:ext cx="5732780" cy="4401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8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图灵测试在人工智能发展中的作用</a:t>
            </a:r>
            <a:endParaRPr kumimoji="1"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20204" pitchFamily="34" charset="0"/>
              <a:ea typeface="Source Han Sans CN Bold"/>
              <a:cs typeface="Arial" panose="020B0604020202020204" pitchFamily="34" charset="0"/>
            </a:endParaRPr>
          </a:p>
        </p:txBody>
      </p:sp>
      <p:pic>
        <p:nvPicPr>
          <p:cNvPr id="11" name="图片 10" descr="/Users/liliuhao/Library/Containers/com.kingsoft.wpsoffice.mac/Data/tmp/photoeditapp/20250125153618/temp.pngtemp"/>
          <p:cNvPicPr/>
          <p:nvPr/>
        </p:nvPicPr>
        <p:blipFill>
          <a:blip r:embed="rId6"/>
          <a:srcRect l="15164" r="14939"/>
          <a:stretch>
            <a:fillRect/>
          </a:stretch>
        </p:blipFill>
        <p:spPr>
          <a:xfrm>
            <a:off x="8189595" y="1597025"/>
            <a:ext cx="3657600" cy="41230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rgbClr val="1F2329"/>
                </a:solidFill>
                <a:latin typeface="Arial" panose="020B0604020202020204" pitchFamily="34" charset="0"/>
              </a:rPr>
              <a:t>课堂活动与讨论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30" y="2221865"/>
            <a:ext cx="4572635" cy="457263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rot="5400000">
            <a:off x="2270125" y="962660"/>
            <a:ext cx="4358640" cy="5814060"/>
          </a:xfrm>
          <a:custGeom>
            <a:avLst/>
            <a:gdLst>
              <a:gd name="connsiteX0" fmla="*/ 0 w 3589020"/>
              <a:gd name="connsiteY0" fmla="*/ 4257435 h 4855617"/>
              <a:gd name="connsiteX1" fmla="*/ 0 w 3589020"/>
              <a:gd name="connsiteY1" fmla="*/ 923709 h 4855617"/>
              <a:gd name="connsiteX2" fmla="*/ 598182 w 3589020"/>
              <a:gd name="connsiteY2" fmla="*/ 325527 h 4855617"/>
              <a:gd name="connsiteX3" fmla="*/ 1554241 w 3589020"/>
              <a:gd name="connsiteY3" fmla="*/ 325527 h 4855617"/>
              <a:gd name="connsiteX4" fmla="*/ 1794510 w 3589020"/>
              <a:gd name="connsiteY4" fmla="*/ 0 h 4855617"/>
              <a:gd name="connsiteX5" fmla="*/ 2034779 w 3589020"/>
              <a:gd name="connsiteY5" fmla="*/ 325527 h 4855617"/>
              <a:gd name="connsiteX6" fmla="*/ 2990838 w 3589020"/>
              <a:gd name="connsiteY6" fmla="*/ 325527 h 4855617"/>
              <a:gd name="connsiteX7" fmla="*/ 3589020 w 3589020"/>
              <a:gd name="connsiteY7" fmla="*/ 923709 h 4855617"/>
              <a:gd name="connsiteX8" fmla="*/ 3589020 w 3589020"/>
              <a:gd name="connsiteY8" fmla="*/ 4257435 h 4855617"/>
              <a:gd name="connsiteX9" fmla="*/ 2990838 w 3589020"/>
              <a:gd name="connsiteY9" fmla="*/ 4855617 h 4855617"/>
              <a:gd name="connsiteX10" fmla="*/ 598182 w 3589020"/>
              <a:gd name="connsiteY10" fmla="*/ 4855617 h 4855617"/>
              <a:gd name="connsiteX11" fmla="*/ 0 w 3589020"/>
              <a:gd name="connsiteY11" fmla="*/ 4257435 h 4855617"/>
            </a:gdLst>
            <a:ahLst/>
            <a:cxnLst/>
            <a:rect l="l" t="t" r="r" b="b"/>
            <a:pathLst>
              <a:path w="3589020" h="4855617">
                <a:moveTo>
                  <a:pt x="0" y="4257435"/>
                </a:moveTo>
                <a:lnTo>
                  <a:pt x="0" y="923709"/>
                </a:lnTo>
                <a:cubicBezTo>
                  <a:pt x="0" y="593342"/>
                  <a:pt x="267815" y="325527"/>
                  <a:pt x="598182" y="325527"/>
                </a:cubicBezTo>
                <a:lnTo>
                  <a:pt x="1554241" y="325527"/>
                </a:lnTo>
                <a:lnTo>
                  <a:pt x="1794510" y="0"/>
                </a:lnTo>
                <a:lnTo>
                  <a:pt x="2034779" y="325527"/>
                </a:lnTo>
                <a:lnTo>
                  <a:pt x="2990838" y="325527"/>
                </a:lnTo>
                <a:cubicBezTo>
                  <a:pt x="3321205" y="325527"/>
                  <a:pt x="3589020" y="593342"/>
                  <a:pt x="3589020" y="923709"/>
                </a:cubicBezTo>
                <a:lnTo>
                  <a:pt x="3589020" y="4257435"/>
                </a:lnTo>
                <a:cubicBezTo>
                  <a:pt x="3589020" y="4587802"/>
                  <a:pt x="3321205" y="4855617"/>
                  <a:pt x="2990838" y="4855617"/>
                </a:cubicBezTo>
                <a:lnTo>
                  <a:pt x="598182" y="4855617"/>
                </a:lnTo>
                <a:cubicBezTo>
                  <a:pt x="267815" y="4855617"/>
                  <a:pt x="0" y="4587802"/>
                  <a:pt x="0" y="42574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039495" y="2185670"/>
            <a:ext cx="5478780" cy="3429000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>
          <a:xfrm>
            <a:off x="1250315" y="2340610"/>
            <a:ext cx="5057775" cy="2940050"/>
          </a:xfrm>
        </p:spPr>
        <p:txBody>
          <a:bodyPr>
            <a:noAutofit/>
          </a:bodyPr>
          <a:lstStyle/>
          <a:p>
            <a:pPr algn="just"/>
            <a:r>
              <a:rPr lang="zh-CN" sz="1800"/>
              <a:t>活动一</a:t>
            </a:r>
            <a:r>
              <a:rPr lang="en-US" altLang="zh-CN" sz="1800"/>
              <a:t>：</a:t>
            </a:r>
            <a:r>
              <a:rPr sz="1800"/>
              <a:t>图灵测试规则（角色扮演模拟） </a:t>
            </a:r>
          </a:p>
          <a:p>
            <a:pPr algn="just"/>
            <a:r>
              <a:rPr sz="1800"/>
              <a:t>学生分饰测试员、人类、AI，通过文字对话判断“谁是人类”。  </a:t>
            </a:r>
          </a:p>
          <a:p>
            <a:pPr algn="just"/>
            <a:r>
              <a:rPr sz="1800"/>
              <a:t>测试意义：  </a:t>
            </a:r>
          </a:p>
          <a:p>
            <a:pPr algn="just"/>
            <a:r>
              <a:rPr sz="1800"/>
              <a:t>绕过哲学争论，用“行为表现”定义智能 → 推动AI技术发展。  </a:t>
            </a:r>
          </a:p>
          <a:p>
            <a:pPr algn="just"/>
            <a:r>
              <a:rPr sz="1800"/>
              <a:t>局限性讨论：  </a:t>
            </a:r>
          </a:p>
          <a:p>
            <a:pPr algn="just"/>
            <a:r>
              <a:rPr sz="1800"/>
              <a:t>案例：聊天机器人可通过测试，但缺乏真实理解（如GPT-3）。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rgbClr val="1F2329"/>
                </a:solidFill>
                <a:latin typeface="Arial" panose="020B0604020202020204" pitchFamily="34" charset="0"/>
              </a:rPr>
              <a:t>课堂活动与讨论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30" y="2221865"/>
            <a:ext cx="4572635" cy="457263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rot="5400000">
            <a:off x="2385695" y="846455"/>
            <a:ext cx="4126865" cy="5814060"/>
          </a:xfrm>
          <a:custGeom>
            <a:avLst/>
            <a:gdLst>
              <a:gd name="connsiteX0" fmla="*/ 0 w 3589020"/>
              <a:gd name="connsiteY0" fmla="*/ 4257435 h 4855617"/>
              <a:gd name="connsiteX1" fmla="*/ 0 w 3589020"/>
              <a:gd name="connsiteY1" fmla="*/ 923709 h 4855617"/>
              <a:gd name="connsiteX2" fmla="*/ 598182 w 3589020"/>
              <a:gd name="connsiteY2" fmla="*/ 325527 h 4855617"/>
              <a:gd name="connsiteX3" fmla="*/ 1554241 w 3589020"/>
              <a:gd name="connsiteY3" fmla="*/ 325527 h 4855617"/>
              <a:gd name="connsiteX4" fmla="*/ 1794510 w 3589020"/>
              <a:gd name="connsiteY4" fmla="*/ 0 h 4855617"/>
              <a:gd name="connsiteX5" fmla="*/ 2034779 w 3589020"/>
              <a:gd name="connsiteY5" fmla="*/ 325527 h 4855617"/>
              <a:gd name="connsiteX6" fmla="*/ 2990838 w 3589020"/>
              <a:gd name="connsiteY6" fmla="*/ 325527 h 4855617"/>
              <a:gd name="connsiteX7" fmla="*/ 3589020 w 3589020"/>
              <a:gd name="connsiteY7" fmla="*/ 923709 h 4855617"/>
              <a:gd name="connsiteX8" fmla="*/ 3589020 w 3589020"/>
              <a:gd name="connsiteY8" fmla="*/ 4257435 h 4855617"/>
              <a:gd name="connsiteX9" fmla="*/ 2990838 w 3589020"/>
              <a:gd name="connsiteY9" fmla="*/ 4855617 h 4855617"/>
              <a:gd name="connsiteX10" fmla="*/ 598182 w 3589020"/>
              <a:gd name="connsiteY10" fmla="*/ 4855617 h 4855617"/>
              <a:gd name="connsiteX11" fmla="*/ 0 w 3589020"/>
              <a:gd name="connsiteY11" fmla="*/ 4257435 h 4855617"/>
            </a:gdLst>
            <a:ahLst/>
            <a:cxnLst/>
            <a:rect l="l" t="t" r="r" b="b"/>
            <a:pathLst>
              <a:path w="3589020" h="4855617">
                <a:moveTo>
                  <a:pt x="0" y="4257435"/>
                </a:moveTo>
                <a:lnTo>
                  <a:pt x="0" y="923709"/>
                </a:lnTo>
                <a:cubicBezTo>
                  <a:pt x="0" y="593342"/>
                  <a:pt x="267815" y="325527"/>
                  <a:pt x="598182" y="325527"/>
                </a:cubicBezTo>
                <a:lnTo>
                  <a:pt x="1554241" y="325527"/>
                </a:lnTo>
                <a:lnTo>
                  <a:pt x="1794510" y="0"/>
                </a:lnTo>
                <a:lnTo>
                  <a:pt x="2034779" y="325527"/>
                </a:lnTo>
                <a:lnTo>
                  <a:pt x="2990838" y="325527"/>
                </a:lnTo>
                <a:cubicBezTo>
                  <a:pt x="3321205" y="325527"/>
                  <a:pt x="3589020" y="593342"/>
                  <a:pt x="3589020" y="923709"/>
                </a:cubicBezTo>
                <a:lnTo>
                  <a:pt x="3589020" y="4257435"/>
                </a:lnTo>
                <a:cubicBezTo>
                  <a:pt x="3589020" y="4587802"/>
                  <a:pt x="3321205" y="4855617"/>
                  <a:pt x="2990838" y="4855617"/>
                </a:cubicBezTo>
                <a:lnTo>
                  <a:pt x="598182" y="4855617"/>
                </a:lnTo>
                <a:cubicBezTo>
                  <a:pt x="267815" y="4855617"/>
                  <a:pt x="0" y="4587802"/>
                  <a:pt x="0" y="42574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039495" y="2185670"/>
            <a:ext cx="5478780" cy="325056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>
          <a:xfrm>
            <a:off x="1370330" y="2395220"/>
            <a:ext cx="5057775" cy="2940050"/>
          </a:xfrm>
        </p:spPr>
        <p:txBody>
          <a:bodyPr>
            <a:normAutofit fontScale="65000" lnSpcReduction="20000"/>
          </a:bodyPr>
          <a:lstStyle/>
          <a:p>
            <a:pPr algn="just"/>
            <a:r>
              <a:rPr sz="4000"/>
              <a:t>活动</a:t>
            </a:r>
            <a:r>
              <a:rPr lang="en-US" sz="4000"/>
              <a:t>2</a:t>
            </a:r>
            <a:r>
              <a:rPr sz="4000"/>
              <a:t>：设计简化版图灵机  </a:t>
            </a:r>
          </a:p>
          <a:p>
            <a:pPr algn="just"/>
            <a:r>
              <a:rPr sz="4000"/>
              <a:t>小组任务：  </a:t>
            </a:r>
          </a:p>
          <a:p>
            <a:pPr algn="just"/>
            <a:r>
              <a:rPr sz="4000"/>
              <a:t>用纸带、标记笔、指令卡片模拟图灵机计算“1+1”。  </a:t>
            </a:r>
          </a:p>
          <a:p>
            <a:pPr algn="just"/>
            <a:r>
              <a:rPr sz="4000"/>
              <a:t>讨论：“如何通过有限步骤完成计算？这与现代计算机有何关联？”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rgbClr val="1F2329"/>
                </a:solidFill>
                <a:latin typeface="Arial" panose="020B0604020202020204" pitchFamily="34" charset="0"/>
              </a:rPr>
              <a:t>课堂活动与讨论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30" y="2221865"/>
            <a:ext cx="4572635" cy="457263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rot="5400000">
            <a:off x="2385695" y="846455"/>
            <a:ext cx="4126865" cy="5814060"/>
          </a:xfrm>
          <a:custGeom>
            <a:avLst/>
            <a:gdLst>
              <a:gd name="connsiteX0" fmla="*/ 0 w 3589020"/>
              <a:gd name="connsiteY0" fmla="*/ 4257435 h 4855617"/>
              <a:gd name="connsiteX1" fmla="*/ 0 w 3589020"/>
              <a:gd name="connsiteY1" fmla="*/ 923709 h 4855617"/>
              <a:gd name="connsiteX2" fmla="*/ 598182 w 3589020"/>
              <a:gd name="connsiteY2" fmla="*/ 325527 h 4855617"/>
              <a:gd name="connsiteX3" fmla="*/ 1554241 w 3589020"/>
              <a:gd name="connsiteY3" fmla="*/ 325527 h 4855617"/>
              <a:gd name="connsiteX4" fmla="*/ 1794510 w 3589020"/>
              <a:gd name="connsiteY4" fmla="*/ 0 h 4855617"/>
              <a:gd name="connsiteX5" fmla="*/ 2034779 w 3589020"/>
              <a:gd name="connsiteY5" fmla="*/ 325527 h 4855617"/>
              <a:gd name="connsiteX6" fmla="*/ 2990838 w 3589020"/>
              <a:gd name="connsiteY6" fmla="*/ 325527 h 4855617"/>
              <a:gd name="connsiteX7" fmla="*/ 3589020 w 3589020"/>
              <a:gd name="connsiteY7" fmla="*/ 923709 h 4855617"/>
              <a:gd name="connsiteX8" fmla="*/ 3589020 w 3589020"/>
              <a:gd name="connsiteY8" fmla="*/ 4257435 h 4855617"/>
              <a:gd name="connsiteX9" fmla="*/ 2990838 w 3589020"/>
              <a:gd name="connsiteY9" fmla="*/ 4855617 h 4855617"/>
              <a:gd name="connsiteX10" fmla="*/ 598182 w 3589020"/>
              <a:gd name="connsiteY10" fmla="*/ 4855617 h 4855617"/>
              <a:gd name="connsiteX11" fmla="*/ 0 w 3589020"/>
              <a:gd name="connsiteY11" fmla="*/ 4257435 h 4855617"/>
            </a:gdLst>
            <a:ahLst/>
            <a:cxnLst/>
            <a:rect l="l" t="t" r="r" b="b"/>
            <a:pathLst>
              <a:path w="3589020" h="4855617">
                <a:moveTo>
                  <a:pt x="0" y="4257435"/>
                </a:moveTo>
                <a:lnTo>
                  <a:pt x="0" y="923709"/>
                </a:lnTo>
                <a:cubicBezTo>
                  <a:pt x="0" y="593342"/>
                  <a:pt x="267815" y="325527"/>
                  <a:pt x="598182" y="325527"/>
                </a:cubicBezTo>
                <a:lnTo>
                  <a:pt x="1554241" y="325527"/>
                </a:lnTo>
                <a:lnTo>
                  <a:pt x="1794510" y="0"/>
                </a:lnTo>
                <a:lnTo>
                  <a:pt x="2034779" y="325527"/>
                </a:lnTo>
                <a:lnTo>
                  <a:pt x="2990838" y="325527"/>
                </a:lnTo>
                <a:cubicBezTo>
                  <a:pt x="3321205" y="325527"/>
                  <a:pt x="3589020" y="593342"/>
                  <a:pt x="3589020" y="923709"/>
                </a:cubicBezTo>
                <a:lnTo>
                  <a:pt x="3589020" y="4257435"/>
                </a:lnTo>
                <a:cubicBezTo>
                  <a:pt x="3589020" y="4587802"/>
                  <a:pt x="3321205" y="4855617"/>
                  <a:pt x="2990838" y="4855617"/>
                </a:cubicBezTo>
                <a:lnTo>
                  <a:pt x="598182" y="4855617"/>
                </a:lnTo>
                <a:cubicBezTo>
                  <a:pt x="267815" y="4855617"/>
                  <a:pt x="0" y="4587802"/>
                  <a:pt x="0" y="42574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039495" y="2185670"/>
            <a:ext cx="5478780" cy="325056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>
          <a:xfrm>
            <a:off x="1370330" y="2395220"/>
            <a:ext cx="5057775" cy="2940050"/>
          </a:xfrm>
        </p:spPr>
        <p:txBody>
          <a:bodyPr/>
          <a:lstStyle/>
          <a:p>
            <a:pPr algn="just"/>
            <a:r>
              <a:rPr sz="1800"/>
              <a:t>活动</a:t>
            </a:r>
            <a:r>
              <a:rPr lang="en-US" sz="1800"/>
              <a:t>3</a:t>
            </a:r>
            <a:r>
              <a:rPr sz="1800"/>
              <a:t>：图灵测试辩论</a:t>
            </a:r>
          </a:p>
          <a:p>
            <a:pPr algn="just"/>
            <a:r>
              <a:rPr sz="1800"/>
              <a:t>辩题：图灵测试是否仍是判断机器智能的黄金标准？  </a:t>
            </a:r>
          </a:p>
          <a:p>
            <a:pPr algn="just"/>
            <a:r>
              <a:rPr sz="1800"/>
              <a:t>分组任务：  </a:t>
            </a:r>
          </a:p>
          <a:p>
            <a:pPr algn="just"/>
            <a:r>
              <a:rPr sz="1800"/>
              <a:t>A组（支持）：列举现代AI通过测试的案例（如Google Duplex）。  </a:t>
            </a:r>
          </a:p>
          <a:p>
            <a:pPr algn="just"/>
            <a:r>
              <a:rPr sz="1800"/>
              <a:t>B组（反对）：分析测试的漏洞（如缺乏情感、创造力）。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A89EC-6B38-409E-BD23-99513F836D0A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577215" y="4239895"/>
            <a:ext cx="11037570" cy="2271395"/>
          </a:xfrm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n"/>
            </a:pPr>
            <a:r>
              <a:rPr lang="zh-CN" altLang="en-US">
                <a:sym typeface="+mn-ea"/>
              </a:rPr>
              <a:t>1954年6月8日，图灵因氰化物中毒离世，年仅41岁。然而，他的贡献不仅奠定了计算机科学的基石，还对人工智能的诞生和发展产生了深远影响。图灵提出的图灵机模型、机器智能的初步设想以及图灵测试，都成为人工智能领域的经典理论和方法。图灵的思想和贡献，至今仍然影响着计算机科学和人工智能的发展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百年影响</a:t>
            </a:r>
            <a:endParaRPr lang="zh-CN" altLang="en-US" dirty="0"/>
          </a:p>
        </p:txBody>
      </p:sp>
      <p:pic>
        <p:nvPicPr>
          <p:cNvPr id="40" name="IM 40"/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48510" y="1483360"/>
            <a:ext cx="1999615" cy="2459355"/>
          </a:xfrm>
          <a:prstGeom prst="rect">
            <a:avLst/>
          </a:prstGeom>
        </p:spPr>
      </p:pic>
      <p:pic>
        <p:nvPicPr>
          <p:cNvPr id="42" name="IM 42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61535" y="1483360"/>
            <a:ext cx="5548630" cy="25692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百年影响</a:t>
            </a:r>
            <a:endParaRPr lang="zh-CN" altLang="en-US" dirty="0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 rot="272307">
            <a:off x="4105113" y="1846667"/>
            <a:ext cx="7453972" cy="4126308"/>
          </a:xfrm>
          <a:prstGeom prst="roundRect">
            <a:avLst>
              <a:gd name="adj" fmla="val 12669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4105113" y="1779336"/>
            <a:ext cx="7453972" cy="4126306"/>
          </a:xfrm>
          <a:prstGeom prst="roundRect">
            <a:avLst>
              <a:gd name="adj" fmla="val 126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4285641" y="3154205"/>
            <a:ext cx="7092916" cy="25446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纪念图灵，全球计算机专业的权威组织——美国计算机协会（ACM）于1966年设立了图灵奖，用以表彰在计算机领域做出卓越贡献的学者。图灵奖被誉为计算机界的诺贝尔奖，自1966年到2023年，共有77位科学家获得此奖项。图灵的纪念和荣誉，不仅是对他个人贡献的肯定，也是对计算机科学和人工智能领域成就的肯定，激励着后来者继续在人工智能领域探索和前进。</a:t>
            </a: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4392295" y="2209800"/>
            <a:ext cx="6826885" cy="662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8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图灵的纪念与荣誉对人工智能发展的意义</a:t>
            </a:r>
            <a:endParaRPr kumimoji="1"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20204" pitchFamily="34" charset="0"/>
              <a:ea typeface="Source Han Sans CN Bold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7220827" y="1443474"/>
            <a:ext cx="122254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H" panose="00020600040101010101" charset="-122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7246614" y="2990274"/>
            <a:ext cx="1170971" cy="683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pic>
        <p:nvPicPr>
          <p:cNvPr id="44" name="IM 44"/>
          <p:cNvPicPr/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2785" y="2569845"/>
            <a:ext cx="2978785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rgbClr val="1F2329"/>
                </a:solidFill>
                <a:latin typeface="Arial" panose="020B0604020202020204" pitchFamily="34" charset="0"/>
              </a:rPr>
              <a:t>导入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30" y="2221865"/>
            <a:ext cx="4572635" cy="457263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rot="5400000">
            <a:off x="2808605" y="424180"/>
            <a:ext cx="3281680" cy="5814060"/>
          </a:xfrm>
          <a:custGeom>
            <a:avLst/>
            <a:gdLst>
              <a:gd name="connsiteX0" fmla="*/ 0 w 3589020"/>
              <a:gd name="connsiteY0" fmla="*/ 4257435 h 4855617"/>
              <a:gd name="connsiteX1" fmla="*/ 0 w 3589020"/>
              <a:gd name="connsiteY1" fmla="*/ 923709 h 4855617"/>
              <a:gd name="connsiteX2" fmla="*/ 598182 w 3589020"/>
              <a:gd name="connsiteY2" fmla="*/ 325527 h 4855617"/>
              <a:gd name="connsiteX3" fmla="*/ 1554241 w 3589020"/>
              <a:gd name="connsiteY3" fmla="*/ 325527 h 4855617"/>
              <a:gd name="connsiteX4" fmla="*/ 1794510 w 3589020"/>
              <a:gd name="connsiteY4" fmla="*/ 0 h 4855617"/>
              <a:gd name="connsiteX5" fmla="*/ 2034779 w 3589020"/>
              <a:gd name="connsiteY5" fmla="*/ 325527 h 4855617"/>
              <a:gd name="connsiteX6" fmla="*/ 2990838 w 3589020"/>
              <a:gd name="connsiteY6" fmla="*/ 325527 h 4855617"/>
              <a:gd name="connsiteX7" fmla="*/ 3589020 w 3589020"/>
              <a:gd name="connsiteY7" fmla="*/ 923709 h 4855617"/>
              <a:gd name="connsiteX8" fmla="*/ 3589020 w 3589020"/>
              <a:gd name="connsiteY8" fmla="*/ 4257435 h 4855617"/>
              <a:gd name="connsiteX9" fmla="*/ 2990838 w 3589020"/>
              <a:gd name="connsiteY9" fmla="*/ 4855617 h 4855617"/>
              <a:gd name="connsiteX10" fmla="*/ 598182 w 3589020"/>
              <a:gd name="connsiteY10" fmla="*/ 4855617 h 4855617"/>
              <a:gd name="connsiteX11" fmla="*/ 0 w 3589020"/>
              <a:gd name="connsiteY11" fmla="*/ 4257435 h 4855617"/>
            </a:gdLst>
            <a:ahLst/>
            <a:cxnLst/>
            <a:rect l="l" t="t" r="r" b="b"/>
            <a:pathLst>
              <a:path w="3589020" h="4855617">
                <a:moveTo>
                  <a:pt x="0" y="4257435"/>
                </a:moveTo>
                <a:lnTo>
                  <a:pt x="0" y="923709"/>
                </a:lnTo>
                <a:cubicBezTo>
                  <a:pt x="0" y="593342"/>
                  <a:pt x="267815" y="325527"/>
                  <a:pt x="598182" y="325527"/>
                </a:cubicBezTo>
                <a:lnTo>
                  <a:pt x="1554241" y="325527"/>
                </a:lnTo>
                <a:lnTo>
                  <a:pt x="1794510" y="0"/>
                </a:lnTo>
                <a:lnTo>
                  <a:pt x="2034779" y="325527"/>
                </a:lnTo>
                <a:lnTo>
                  <a:pt x="2990838" y="325527"/>
                </a:lnTo>
                <a:cubicBezTo>
                  <a:pt x="3321205" y="325527"/>
                  <a:pt x="3589020" y="593342"/>
                  <a:pt x="3589020" y="923709"/>
                </a:cubicBezTo>
                <a:lnTo>
                  <a:pt x="3589020" y="4257435"/>
                </a:lnTo>
                <a:cubicBezTo>
                  <a:pt x="3589020" y="4587802"/>
                  <a:pt x="3321205" y="4855617"/>
                  <a:pt x="2990838" y="4855617"/>
                </a:cubicBezTo>
                <a:lnTo>
                  <a:pt x="598182" y="4855617"/>
                </a:lnTo>
                <a:cubicBezTo>
                  <a:pt x="267815" y="4855617"/>
                  <a:pt x="0" y="4587802"/>
                  <a:pt x="0" y="42574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039495" y="2185670"/>
            <a:ext cx="5478780" cy="2230120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>
          <a:xfrm>
            <a:off x="1370330" y="2395220"/>
            <a:ext cx="5057775" cy="2940050"/>
          </a:xfrm>
        </p:spPr>
        <p:txBody>
          <a:bodyPr>
            <a:normAutofit/>
          </a:bodyPr>
          <a:lstStyle/>
          <a:p>
            <a:pPr algn="just"/>
            <a:r>
              <a:rPr lang="zh-CN" sz="3200"/>
              <a:t>如果没有计算机，今天的生活会是什么样子？谁为计算机的诞生奠定了基础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少年天才</a:t>
            </a:r>
            <a:endParaRPr lang="en-US" altLang="zh-CN" b="0" dirty="0">
              <a:solidFill>
                <a:srgbClr val="1F2329"/>
              </a:solidFill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3171" y="1435139"/>
            <a:ext cx="102840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0505" indent="-230505" algn="just">
              <a:lnSpc>
                <a:spcPct val="100000"/>
              </a:lnSpc>
            </a:pP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艾伦</a:t>
            </a:r>
            <a:r>
              <a:rPr lang="en-US" altLang="zh-C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·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图灵</a:t>
            </a:r>
            <a:r>
              <a:rPr lang="zh-CN" altLang="en-US" sz="2000"/>
              <a:t>，英国伟大的数学家、计算机学家，计算机科学的开创者，人工智能之父。 </a:t>
            </a:r>
            <a:endParaRPr lang="en-US" altLang="zh-CN" sz="2000"/>
          </a:p>
          <a:p>
            <a:pPr marL="230505" indent="-230505" algn="just">
              <a:lnSpc>
                <a:spcPct val="100000"/>
              </a:lnSpc>
            </a:pPr>
            <a:r>
              <a:rPr lang="en-US" altLang="zh-CN" sz="2000"/>
              <a:t>1912</a:t>
            </a:r>
            <a:r>
              <a:rPr lang="zh-CN" altLang="en-US" sz="2000"/>
              <a:t>年</a:t>
            </a:r>
            <a:r>
              <a:rPr lang="en-US" altLang="zh-CN" sz="2000"/>
              <a:t>6</a:t>
            </a:r>
            <a:r>
              <a:rPr lang="zh-CN" altLang="en-US" sz="2000"/>
              <a:t>月</a:t>
            </a:r>
            <a:r>
              <a:rPr lang="en-US" altLang="zh-CN" sz="2000"/>
              <a:t>23</a:t>
            </a:r>
            <a:r>
              <a:rPr lang="zh-CN" altLang="en-US" sz="2000"/>
              <a:t>日出生于英国伦敦。在读小学时，他的老师就曾写道：“我见过不少聪明勤奋的孩子，然而，艾伦是个天才。”</a:t>
            </a:r>
            <a:endParaRPr lang="en-US" altLang="zh-CN" sz="2000"/>
          </a:p>
          <a:p>
            <a:pPr marL="230505" indent="-230505" algn="just">
              <a:lnSpc>
                <a:spcPct val="100000"/>
              </a:lnSpc>
            </a:pPr>
            <a:r>
              <a:rPr lang="en-US" altLang="zh-CN" sz="2000"/>
              <a:t>1926</a:t>
            </a:r>
            <a:r>
              <a:rPr lang="zh-CN" altLang="en-US" sz="2000"/>
              <a:t>年，图灵进入伦敦谢伯恩公学，表现出对科学的极大兴趣。</a:t>
            </a:r>
            <a:r>
              <a:rPr lang="en-US" altLang="zh-CN" sz="2000"/>
              <a:t>16</a:t>
            </a:r>
            <a:r>
              <a:rPr lang="zh-CN" altLang="en-US" sz="2000"/>
              <a:t>岁的时候，图灵接触到了爱因斯坦的工作。据说图灵不仅可以读懂这些论文，而且已经推测出了爱因斯坦对牛顿运动定律的批判。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IMG_256"/>
          <p:cNvPicPr/>
          <p:nvPr/>
        </p:nvPicPr>
        <p:blipFill>
          <a:blip r:embed="rId2"/>
          <a:stretch>
            <a:fillRect/>
          </a:stretch>
        </p:blipFill>
        <p:spPr>
          <a:xfrm>
            <a:off x="4305154" y="3691908"/>
            <a:ext cx="1773773" cy="24005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282456" y="6273532"/>
            <a:ext cx="1819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16</a:t>
            </a:r>
            <a:r>
              <a:rPr lang="zh-CN" altLang="zh-CN" sz="20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岁的</a:t>
            </a:r>
            <a:r>
              <a:rPr lang="zh-CN" altLang="zh-CN" sz="20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图灵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10376" y="6273532"/>
            <a:ext cx="200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伦敦</a:t>
            </a:r>
            <a:r>
              <a:rPr lang="zh-CN" altLang="en-US" sz="200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谢伯恩公学</a:t>
            </a:r>
            <a:endParaRPr lang="zh-CN" altLang="en-US" sz="2000" kern="100" dirty="0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英国贵族学校| Sherborne School 谢伯恩学校- 知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169" y="3688513"/>
            <a:ext cx="3733211" cy="240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5" y="3691908"/>
            <a:ext cx="1966431" cy="240396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343" y="6273532"/>
            <a:ext cx="3378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图灵</a:t>
            </a:r>
            <a:r>
              <a:rPr lang="zh-CN" altLang="en-US" sz="20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故乡 </a:t>
            </a:r>
            <a:r>
              <a:rPr lang="en-US" altLang="zh-CN" sz="20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英国伦敦帕丁顿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初露头角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73171" y="1435139"/>
            <a:ext cx="104624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000"/>
              <a:t>1931</a:t>
            </a:r>
            <a:r>
              <a:rPr lang="zh-CN" altLang="en-US" sz="2000"/>
              <a:t>年，图灵考入剑桥大学。由于成绩优异而获得数学奖学金。在剑桥，他的数学能力得到充分的发展。</a:t>
            </a:r>
            <a:endParaRPr lang="en-US" altLang="zh-CN" sz="2000"/>
          </a:p>
          <a:p>
            <a:pPr algn="just">
              <a:lnSpc>
                <a:spcPct val="100000"/>
              </a:lnSpc>
            </a:pPr>
            <a:r>
              <a:rPr lang="en-US" altLang="zh-CN" sz="2000"/>
              <a:t>1935</a:t>
            </a:r>
            <a:r>
              <a:rPr lang="zh-CN" altLang="en-US" sz="2000"/>
              <a:t>年，他的第一篇数学论文“左右殆周期性的等价”发表于</a:t>
            </a:r>
            <a:r>
              <a:rPr lang="en-US" altLang="zh-CN" sz="2000"/>
              <a:t>《</a:t>
            </a:r>
            <a:r>
              <a:rPr lang="zh-CN" altLang="en-US" sz="2000"/>
              <a:t>伦敦数学会杂志</a:t>
            </a:r>
            <a:r>
              <a:rPr lang="en-US" altLang="zh-CN" sz="2000"/>
              <a:t>》</a:t>
            </a:r>
            <a:r>
              <a:rPr lang="zh-CN" altLang="en-US" sz="2000"/>
              <a:t>上。同一年，他还写出“论高斯误差函数”一文。这一论文使他由一名大学生直接当选为国王学院的研究员，并于次年荣获英国著名的史密斯（</a:t>
            </a:r>
            <a:r>
              <a:rPr lang="en-US" altLang="zh-CN" sz="2000"/>
              <a:t>Smith</a:t>
            </a:r>
            <a:r>
              <a:rPr lang="zh-CN" altLang="en-US" sz="2000"/>
              <a:t>）数学奖，成为国王学院声名显赫的毕业生之一。</a:t>
            </a: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A89EC-6B38-409E-BD23-99513F836D0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44" y="3650216"/>
            <a:ext cx="3916649" cy="26110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70643" y="6301766"/>
            <a:ext cx="2503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剑桥大学国王学院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07" y="3650217"/>
            <a:ext cx="4144602" cy="26110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82781" y="6285540"/>
            <a:ext cx="2238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图灵还是一位长跑健将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贡献一：图灵机</a:t>
            </a:r>
            <a:endParaRPr lang="zh-CN" altLang="en-US" dirty="0"/>
          </a:p>
        </p:txBody>
      </p:sp>
      <p:sp>
        <p:nvSpPr>
          <p:cNvPr id="12" name="标题 1"/>
          <p:cNvSpPr txBox="1"/>
          <p:nvPr>
            <p:custDataLst>
              <p:tags r:id="rId1"/>
            </p:custDataLst>
          </p:nvPr>
        </p:nvSpPr>
        <p:spPr>
          <a:xfrm>
            <a:off x="837919" y="1690909"/>
            <a:ext cx="4591966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图灵机模型的创新与意义</a:t>
            </a:r>
            <a:endParaRPr kumimoji="1" lang="en-US" altLang="zh-CN" sz="2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20204" pitchFamily="34" charset="0"/>
              <a:ea typeface="Source Han Sans CN Bold"/>
              <a:cs typeface="Arial" panose="020B0604020202020204" pitchFamily="34" charset="0"/>
            </a:endParaRPr>
          </a:p>
        </p:txBody>
      </p:sp>
      <p:pic>
        <p:nvPicPr>
          <p:cNvPr id="22" name="图片 21"/>
          <p:cNvPicPr/>
          <p:nvPr/>
        </p:nvPicPr>
        <p:blipFill>
          <a:blip r:embed="rId4"/>
          <a:stretch>
            <a:fillRect/>
          </a:stretch>
        </p:blipFill>
        <p:spPr>
          <a:xfrm>
            <a:off x="8275955" y="201930"/>
            <a:ext cx="2688590" cy="3392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955" y="3806190"/>
            <a:ext cx="2763520" cy="284670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4360" y="2506345"/>
            <a:ext cx="679132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/>
              <a:t>1936</a:t>
            </a:r>
            <a:r>
              <a:rPr lang="zh-CN" altLang="en-US"/>
              <a:t>年，年仅</a:t>
            </a:r>
            <a:r>
              <a:rPr lang="en-US" altLang="zh-CN"/>
              <a:t>24</a:t>
            </a:r>
            <a:r>
              <a:rPr lang="zh-CN" altLang="en-US"/>
              <a:t>岁的图灵发表了一篇划时代的论文</a:t>
            </a:r>
            <a:r>
              <a:rPr lang="en-US" altLang="zh-CN"/>
              <a:t>《</a:t>
            </a:r>
            <a:r>
              <a:rPr lang="zh-CN" altLang="en-US" b="1"/>
              <a:t>论可计算数及其在判定问题上的应用</a:t>
            </a:r>
            <a:r>
              <a:rPr lang="en-US" altLang="zh-CN"/>
              <a:t>》</a:t>
            </a:r>
            <a:r>
              <a:rPr lang="zh-CN" altLang="en-US"/>
              <a:t>。这篇论文的目的是为了证伪希尔伯特提出的一个“可判定问题”，即是否有一个通用算法可以判断某一个问题是否可解。 </a:t>
            </a:r>
            <a:endParaRPr lang="en-US" altLang="zh-CN"/>
          </a:p>
          <a:p>
            <a:pPr algn="just">
              <a:lnSpc>
                <a:spcPct val="100000"/>
              </a:lnSpc>
            </a:pPr>
            <a:r>
              <a:rPr lang="zh-CN" altLang="en-US"/>
              <a:t>为了说明这一问题，图灵提出了被后人称为“图灵机”的通用计算模型，为现代计算机的诞生准备好了理论基础。因为这一伟大贡献，图灵被人称为计算机科学之父。</a:t>
            </a:r>
            <a:endParaRPr lang="zh-CN" altLang="en-US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贡献一：图灵机</a:t>
            </a:r>
            <a:endParaRPr lang="zh-CN" altLang="en-US" dirty="0"/>
          </a:p>
        </p:txBody>
      </p:sp>
      <p:sp>
        <p:nvSpPr>
          <p:cNvPr id="12" name="标题 1"/>
          <p:cNvSpPr txBox="1"/>
          <p:nvPr>
            <p:custDataLst>
              <p:tags r:id="rId1"/>
            </p:custDataLst>
          </p:nvPr>
        </p:nvSpPr>
        <p:spPr>
          <a:xfrm>
            <a:off x="838200" y="1691005"/>
            <a:ext cx="5257800" cy="414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图灵机对计算机科学和人工智能的贡献</a:t>
            </a:r>
            <a:endParaRPr kumimoji="1" lang="en-US" altLang="zh-CN" sz="2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rial" panose="020B0604020202020204" pitchFamily="34" charset="0"/>
              <a:ea typeface="Source Han Sans CN Bold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>
            <p:custDataLst>
              <p:tags r:id="rId2"/>
            </p:custDataLst>
          </p:nvPr>
        </p:nvSpPr>
        <p:spPr>
          <a:xfrm>
            <a:off x="838200" y="2318385"/>
            <a:ext cx="6015355" cy="41954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zh-CN" altLang="zh-CN" sz="240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图灵机的提出，直接激发了人们设计通用计算机的信心。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zh-CN" altLang="zh-CN" sz="240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它的存储区、程序、控制器等概念，为冯·诺依曼等人的存储程序结构设计提供了灵感，从而奠定了现代计算机架构的基础。从人工智能的角度来看，计算是人工智能的基石，没有计算机的诞生，也就没有人王智能的开端。因此，图灵机的提出，为人工智能的发展提供了计算工具，是人工智能得以诞生和发展的关键。</a:t>
            </a:r>
            <a:endParaRPr lang="zh-CN" altLang="zh-CN" sz="2400">
              <a:solidFill>
                <a:schemeClr val="tx2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IM 16"/>
          <p:cNvPicPr/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77100" y="2823210"/>
            <a:ext cx="44958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贡献一：图灵机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3171" y="1613574"/>
            <a:ext cx="102840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000" b="1"/>
              <a:t>图灵机</a:t>
            </a:r>
            <a:r>
              <a:rPr lang="zh-CN" altLang="en-US" sz="2000"/>
              <a:t>是一个表示计算过程的数学模型，或者说是一台假想的机器。这一机器包括一条无限长的纸带，一个读写头，一个状态寄存器，外加一套运行规则，即程序。</a:t>
            </a:r>
            <a:endParaRPr lang="en-US" altLang="zh-CN" sz="2000"/>
          </a:p>
          <a:p>
            <a:pPr algn="just">
              <a:lnSpc>
                <a:spcPct val="100000"/>
              </a:lnSpc>
            </a:pPr>
            <a:r>
              <a:rPr lang="zh-CN" altLang="en-US" sz="2000"/>
              <a:t>机器依据当前寄存器状态和从纸带上读入的符号，改变寄存器状态，并由程序产生动作，包括移动读写头位置和往纸带上重写数据。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43" y="3250211"/>
            <a:ext cx="3514135" cy="33005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sym typeface="+mn-ea"/>
              </a:rPr>
              <a:t>贡献一：图灵机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zh-CN" altLang="en-US"/>
              <a:t>图灵和后续研究者发现，这样一台简单的机器却非常强大，很多看起来很强大的计算模型都和图灵机等价。因此，邱奇、图灵和哥德尔提出了著名的邱奇</a:t>
            </a:r>
            <a:r>
              <a:rPr lang="en-US" altLang="zh-CN"/>
              <a:t>-</a:t>
            </a:r>
            <a:r>
              <a:rPr lang="zh-CN" altLang="en-US"/>
              <a:t>图灵论题：一切直觉上可计算的函数都可用图灵机计算。</a:t>
            </a:r>
            <a:endParaRPr lang="en-US" altLang="zh-CN"/>
          </a:p>
          <a:p>
            <a:pPr algn="just"/>
            <a:r>
              <a:rPr lang="zh-CN" altLang="en-US"/>
              <a:t>这一结论成为可计算理论的开端，为通用计算机的出现奠定了理论基础。今天我们所使用的大部分智能设备，都基于图灵提出的这一基础原理。</a:t>
            </a:r>
            <a:endParaRPr lang="en-US" altLang="zh-CN" sz="20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32" y="4287363"/>
            <a:ext cx="2591865" cy="2434328"/>
          </a:xfrm>
          <a:prstGeom prst="rect">
            <a:avLst/>
          </a:prstGeom>
        </p:spPr>
      </p:pic>
      <p:pic>
        <p:nvPicPr>
          <p:cNvPr id="2050" name="Picture 2" descr="Mechanical Wooden Turing Machine | Hackad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51" y="4506892"/>
            <a:ext cx="3549406" cy="199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membering Your First Computer Is For Old People | TechCrun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226" y="4623465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c1NjFhMjNjZTNmM2FjYWUzYmU1NDk2NDc0OGE0Zm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清华简约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清华简约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清华简约主题-扁平-16:9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清华简约主题-扁平-16:9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清华简约主题-扁平-16:9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清华简约</Template>
  <TotalTime>3</TotalTime>
  <Words>3071</Words>
  <Application>Microsoft Macintosh PowerPoint</Application>
  <PresentationFormat>Widescreen</PresentationFormat>
  <Paragraphs>132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微软雅黑</vt:lpstr>
      <vt:lpstr>Wingdings</vt:lpstr>
      <vt:lpstr>Wingdings 2</vt:lpstr>
      <vt:lpstr>等线</vt:lpstr>
      <vt:lpstr>Arial</vt:lpstr>
      <vt:lpstr>清华简约</vt:lpstr>
      <vt:lpstr>1_清华简约</vt:lpstr>
      <vt:lpstr>清华简约主题-扁平-16:9</vt:lpstr>
      <vt:lpstr>1_清华简约主题-扁平-16:9</vt:lpstr>
      <vt:lpstr>2_清华简约主题-扁平-16:9</vt:lpstr>
      <vt:lpstr>PowerPoint Presentation</vt:lpstr>
      <vt:lpstr>目录</vt:lpstr>
      <vt:lpstr>导入</vt:lpstr>
      <vt:lpstr>少年天才</vt:lpstr>
      <vt:lpstr>初露头角</vt:lpstr>
      <vt:lpstr>贡献一：图灵机</vt:lpstr>
      <vt:lpstr>贡献一：图灵机</vt:lpstr>
      <vt:lpstr>贡献一：图灵机</vt:lpstr>
      <vt:lpstr>贡献一：图灵机</vt:lpstr>
      <vt:lpstr>PowerPoint Presentation</vt:lpstr>
      <vt:lpstr>贡献一：图灵机</vt:lpstr>
      <vt:lpstr>年轻的密码学家</vt:lpstr>
      <vt:lpstr>贡献二：机器智能的最初思考和实践</vt:lpstr>
      <vt:lpstr>贡献二：机器智能的最初思考和实践</vt:lpstr>
      <vt:lpstr>贡献二：机器智能的最初思考和实践</vt:lpstr>
      <vt:lpstr>贡献二：机器智能的最初思考和实践</vt:lpstr>
      <vt:lpstr>贡献三：图灵测试</vt:lpstr>
      <vt:lpstr>PowerPoint Presentation</vt:lpstr>
      <vt:lpstr>贡献三：图灵测试</vt:lpstr>
      <vt:lpstr>贡献三：图灵测试</vt:lpstr>
      <vt:lpstr>课堂活动与讨论</vt:lpstr>
      <vt:lpstr>课堂活动与讨论</vt:lpstr>
      <vt:lpstr>课堂活动与讨论</vt:lpstr>
      <vt:lpstr>PowerPoint Presentation</vt:lpstr>
      <vt:lpstr>百年影响</vt:lpstr>
      <vt:lpstr>百年影响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第一节：智能机器的梦想</dc:title>
  <dc:creator>wangd</dc:creator>
  <cp:lastModifiedBy>Yuqing Long</cp:lastModifiedBy>
  <cp:revision>35</cp:revision>
  <dcterms:created xsi:type="dcterms:W3CDTF">2025-01-25T07:54:00Z</dcterms:created>
  <dcterms:modified xsi:type="dcterms:W3CDTF">2025-11-29T08:10:48Z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088E8478E49E479190E246C75FDF5DB6_12</vt:lpwstr>
  </property>
  <property fmtid="{D5CDD505-2E9C-101B-9397-08002B2CF9AE}" pid="3" name="KSOProductBuildVer">
    <vt:lpwstr>2052-12.1.0.19770</vt:lpwstr>
  </property>
</Properties>
</file>